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72" r:id="rId6"/>
    <p:sldId id="277" r:id="rId7"/>
    <p:sldId id="278" r:id="rId8"/>
    <p:sldId id="27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2156"/>
    <a:srgbClr val="000000"/>
    <a:srgbClr val="262626"/>
    <a:srgbClr val="EC008C"/>
    <a:srgbClr val="D5D2DA"/>
    <a:srgbClr val="363636"/>
    <a:srgbClr val="AA2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377C78-D7A2-416E-9342-EBDEF1618033}" v="7" dt="2022-02-07T15:56:38.4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95806" autoAdjust="0"/>
  </p:normalViewPr>
  <p:slideViewPr>
    <p:cSldViewPr snapToGrid="0">
      <p:cViewPr varScale="1">
        <p:scale>
          <a:sx n="109" d="100"/>
          <a:sy n="109" d="100"/>
        </p:scale>
        <p:origin x="672" y="96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1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sv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5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12" Type="http://schemas.openxmlformats.org/officeDocument/2006/relationships/image" Target="../media/image22.sv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11.svg"/><Relationship Id="rId4" Type="http://schemas.openxmlformats.org/officeDocument/2006/relationships/image" Target="../media/image13.svg"/><Relationship Id="rId9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0" y="169577"/>
            <a:ext cx="8324633" cy="2562870"/>
          </a:xfrm>
        </p:spPr>
        <p:txBody>
          <a:bodyPr anchor="b">
            <a:noAutofit/>
          </a:bodyPr>
          <a:lstStyle>
            <a:lvl1pPr algn="l">
              <a:defRPr sz="4100" b="0" cap="all" baseline="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POWER PLATFORM </a:t>
            </a:r>
            <a:br>
              <a:rPr lang="en-US" dirty="0"/>
            </a:br>
            <a:r>
              <a:rPr lang="en-US" dirty="0"/>
              <a:t>BOOTCAMP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5486400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</a:t>
            </a:r>
            <a:r>
              <a:rPr lang="en-CA" b="1" strike="sngStrike" dirty="0">
                <a:solidFill>
                  <a:srgbClr val="FF0000"/>
                </a:solidFill>
                <a:latin typeface="+mj-lt"/>
              </a:rPr>
              <a:t>Locally</a:t>
            </a:r>
            <a:r>
              <a:rPr lang="en-CA" b="1" dirty="0">
                <a:solidFill>
                  <a:schemeClr val="bg1"/>
                </a:solidFill>
                <a:latin typeface="+mj-lt"/>
              </a:rPr>
              <a:t> Virtually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82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1218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6016" y="-1000125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3148" y="-1982152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9495" y="-99060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ZA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2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2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2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3001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6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6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6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2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2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2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2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6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6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6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4426" y="-1008272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rgbClr val="582156"/>
                </a:solidFill>
              </a:defRPr>
            </a:lvl1pPr>
            <a:lvl2pPr>
              <a:defRPr>
                <a:solidFill>
                  <a:srgbClr val="582156"/>
                </a:solidFill>
              </a:defRPr>
            </a:lvl2pPr>
            <a:lvl3pPr>
              <a:defRPr>
                <a:solidFill>
                  <a:srgbClr val="582156"/>
                </a:solidFill>
              </a:defRPr>
            </a:lvl3pPr>
            <a:lvl4pPr>
              <a:defRPr>
                <a:solidFill>
                  <a:srgbClr val="582156"/>
                </a:solidFill>
              </a:defRPr>
            </a:lvl4pPr>
            <a:lvl5pPr>
              <a:defRPr>
                <a:solidFill>
                  <a:srgbClr val="58215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50468" y="383360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9122" y="3843901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5756" y="3850370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Resources: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4400" y="-593561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7381" y="848685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2932" y="871726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8204" y="2304080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62078" y="4754606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3148" y="4749973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4926" y="1879169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9016" y="-593462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11166" y="-550373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3150" y="-506883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5299" y="-463795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7850" y="-421672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40000" y="-378583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21984" y="-335093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4534" y="-292972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3316" y="-249881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1166" y="-206792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49182" y="-163303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6632" y="-121181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4482" y="-78092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2498" y="-34601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0349" y="8488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37800" y="50609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5648" y="93699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3663" y="137189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1515" y="180277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5035" y="5777342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91998" y="4754297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31128" y="4815317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70259" y="4877137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9392" y="4938159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9322" y="4997575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8455" y="5058595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7586" y="5120417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7518" y="5179833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6649" y="5240853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5779" y="5301873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4912" y="5363693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4843" y="5423111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3975" y="5484131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3106" y="5545951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42237" y="5606971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82169" y="5666389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21301" y="5727409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3127" y="5789229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5998" y="-20120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1831" y="-98888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57461" y="1071461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55921" y="1081594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57461" y="-942975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57461" y="-942975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4793" y="-95005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2905" y="3864801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55921" y="309856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1" y="4136587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5069" y="-952119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4413" y="5073776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585" y="3885057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3147" y="1149744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3589" y="3102893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3589" y="1086993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3589" y="1069087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0525" y="931927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9178" y="3888232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148348" y="381450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-11396" y="3814508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0125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584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dirty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191" y="-99060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E7E-2C53-4DB7-B5B6-E32CD3641EA9}"/>
              </a:ext>
            </a:extLst>
          </p:cNvPr>
          <p:cNvSpPr/>
          <p:nvPr userDrawn="1"/>
        </p:nvSpPr>
        <p:spPr>
          <a:xfrm>
            <a:off x="-9525" y="5848350"/>
            <a:ext cx="12201526" cy="100965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94000"/>
                  <a:lumOff val="6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28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descr="Icon&#10;&#10;Description generated with very high confidence">
            <a:extLst>
              <a:ext uri="{FF2B5EF4-FFF2-40B4-BE49-F238E27FC236}">
                <a16:creationId xmlns:a16="http://schemas.microsoft.com/office/drawing/2014/main" id="{B2062475-8205-41B6-A33F-CB43F70BBDDD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37" y="5893173"/>
            <a:ext cx="893238" cy="9295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812146-8007-47FE-8D4F-5F19E3E53342}"/>
              </a:ext>
            </a:extLst>
          </p:cNvPr>
          <p:cNvSpPr txBox="1"/>
          <p:nvPr userDrawn="1"/>
        </p:nvSpPr>
        <p:spPr>
          <a:xfrm>
            <a:off x="7573270" y="5983843"/>
            <a:ext cx="4618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#</a:t>
            </a:r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GlobalPowerPlatformBootcamp   </a:t>
            </a:r>
          </a:p>
          <a:p>
            <a:pPr algn="r"/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   #GPPB2022</a:t>
            </a:r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1" r:id="rId3"/>
    <p:sldLayoutId id="2147483679" r:id="rId4"/>
    <p:sldLayoutId id="2147483678" r:id="rId5"/>
    <p:sldLayoutId id="2147483681" r:id="rId6"/>
    <p:sldLayoutId id="2147483680" r:id="rId7"/>
    <p:sldLayoutId id="2147483694" r:id="rId8"/>
    <p:sldLayoutId id="2147483685" r:id="rId9"/>
    <p:sldLayoutId id="2147483677" r:id="rId10"/>
    <p:sldLayoutId id="2147483696" r:id="rId11"/>
    <p:sldLayoutId id="2147483697" r:id="rId12"/>
    <p:sldLayoutId id="2147483687" r:id="rId13"/>
    <p:sldLayoutId id="2147483684" r:id="rId14"/>
    <p:sldLayoutId id="2147483698" r:id="rId15"/>
    <p:sldLayoutId id="2147483676" r:id="rId16"/>
    <p:sldLayoutId id="2147483671" r:id="rId17"/>
    <p:sldLayoutId id="2147483670" r:id="rId18"/>
    <p:sldLayoutId id="2147483683" r:id="rId19"/>
    <p:sldLayoutId id="2147483672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pragatijain1187/" TargetMode="External"/><Relationship Id="rId13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hyperlink" Target="https://community.powerbi.com/t5/user/viewprofilepage/user-id/81077" TargetMode="External"/><Relationship Id="rId2" Type="http://schemas.openxmlformats.org/officeDocument/2006/relationships/image" Target="../media/image35.jp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datavibe.co.uk/" TargetMode="External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5" Type="http://schemas.openxmlformats.org/officeDocument/2006/relationships/image" Target="../media/image43.jpg"/><Relationship Id="rId10" Type="http://schemas.openxmlformats.org/officeDocument/2006/relationships/hyperlink" Target="https://twitter.com/pragati1187" TargetMode="External"/><Relationship Id="rId4" Type="http://schemas.openxmlformats.org/officeDocument/2006/relationships/image" Target="../media/image37.png"/><Relationship Id="rId9" Type="http://schemas.openxmlformats.org/officeDocument/2006/relationships/image" Target="../media/image40.png"/><Relationship Id="rId14" Type="http://schemas.openxmlformats.org/officeDocument/2006/relationships/hyperlink" Target="https://www.youtube.com/channel/UCcnNh0Z0ScmS2MoF9z6I68w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ruchi798/bookcrossing-dataset" TargetMode="External"/><Relationship Id="rId2" Type="http://schemas.openxmlformats.org/officeDocument/2006/relationships/hyperlink" Target="https://www.kaggle.com/arushchillar/disneyland-review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romanzdk/atp-players-overviews?select=player_overviews_column_titles.txt" TargetMode="External"/><Relationship Id="rId4" Type="http://schemas.openxmlformats.org/officeDocument/2006/relationships/hyperlink" Target="https://docs.microsoft.com/en-us/sql/samples/adventureworks-install-configure?view=sql-server-ver15&amp;tabs=ssm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9626" y="237784"/>
            <a:ext cx="7666264" cy="2387600"/>
          </a:xfrm>
        </p:spPr>
        <p:txBody>
          <a:bodyPr/>
          <a:lstStyle/>
          <a:p>
            <a:r>
              <a:rPr lang="en-US" dirty="0"/>
              <a:t>Global Power Platform Bootcamp 2022 HARARE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8071" y="2791279"/>
            <a:ext cx="5486400" cy="547233"/>
          </a:xfrm>
        </p:spPr>
        <p:txBody>
          <a:bodyPr>
            <a:normAutofit/>
          </a:bodyPr>
          <a:lstStyle/>
          <a:p>
            <a:r>
              <a:rPr lang="en-CA" sz="2400" b="1" dirty="0">
                <a:solidFill>
                  <a:schemeClr val="bg1"/>
                </a:solidFill>
              </a:rPr>
              <a:t>Organized Globally, Held  Virtually</a:t>
            </a:r>
          </a:p>
        </p:txBody>
      </p:sp>
      <p:sp>
        <p:nvSpPr>
          <p:cNvPr id="4" name="Text Placeholder 27">
            <a:extLst>
              <a:ext uri="{FF2B5EF4-FFF2-40B4-BE49-F238E27FC236}">
                <a16:creationId xmlns:a16="http://schemas.microsoft.com/office/drawing/2014/main" id="{9159900C-818F-4A8F-8898-FE978FFF8C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4680" y="3737894"/>
            <a:ext cx="4907676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 algn="ctr"/>
            <a:r>
              <a:rPr lang="en-US" dirty="0"/>
              <a:t>Unhide the Power of Power Query in Power BI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CBB6-3E1C-47C3-8FD3-76E467E37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363200" cy="1325880"/>
          </a:xfrm>
        </p:spPr>
        <p:txBody>
          <a:bodyPr/>
          <a:lstStyle/>
          <a:p>
            <a:r>
              <a:rPr lang="en-US" dirty="0"/>
              <a:t>Speaker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16A120-88C7-4911-9035-81E321D673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16415" y="3929299"/>
            <a:ext cx="1837592" cy="274320"/>
          </a:xfrm>
        </p:spPr>
        <p:txBody>
          <a:bodyPr/>
          <a:lstStyle/>
          <a:p>
            <a:pPr algn="ctr"/>
            <a:r>
              <a:rPr lang="en-ZA" noProof="1"/>
              <a:t>Pragati Jain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3D07E9-A00F-441F-A19A-C2C489A922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35031" y="4203619"/>
            <a:ext cx="1200359" cy="457200"/>
          </a:xfrm>
        </p:spPr>
        <p:txBody>
          <a:bodyPr/>
          <a:lstStyle/>
          <a:p>
            <a:pPr algn="ctr"/>
            <a:r>
              <a:rPr lang="en-ZA" noProof="1"/>
              <a:t>Senior Consultant</a:t>
            </a:r>
            <a:endParaRPr lang="en-US" dirty="0"/>
          </a:p>
        </p:txBody>
      </p:sp>
      <p:sp>
        <p:nvSpPr>
          <p:cNvPr id="21" name="Slide Number Placeholder 37">
            <a:extLst>
              <a:ext uri="{FF2B5EF4-FFF2-40B4-BE49-F238E27FC236}">
                <a16:creationId xmlns:a16="http://schemas.microsoft.com/office/drawing/2014/main" id="{3F6A0760-FC69-4CB9-A8DC-B1A32CBE497A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6E722AF-F849-4CD2-967C-66BFA0CBF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68" y="1625904"/>
            <a:ext cx="2171287" cy="2242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Content Placeholder 5">
            <a:extLst>
              <a:ext uri="{FF2B5EF4-FFF2-40B4-BE49-F238E27FC236}">
                <a16:creationId xmlns:a16="http://schemas.microsoft.com/office/drawing/2014/main" id="{F9799E23-6139-4DE6-9A24-1897A8736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15" y="4477939"/>
            <a:ext cx="1419590" cy="57952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490ADE6-F363-4CC9-A83F-EA91EC810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326" y="2497415"/>
            <a:ext cx="1569044" cy="156904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B061ACA-33DC-48AF-82F4-499D2F864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326" y="873351"/>
            <a:ext cx="1569044" cy="1569044"/>
          </a:xfrm>
          <a:prstGeom prst="rect">
            <a:avLst/>
          </a:prstGeom>
        </p:spPr>
      </p:pic>
      <p:pic>
        <p:nvPicPr>
          <p:cNvPr id="42" name="Picture 41">
            <a:hlinkClick r:id="rId6"/>
            <a:extLst>
              <a:ext uri="{FF2B5EF4-FFF2-40B4-BE49-F238E27FC236}">
                <a16:creationId xmlns:a16="http://schemas.microsoft.com/office/drawing/2014/main" id="{3D4ED20A-1109-4753-BD40-A6B843CF67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167" y="6183084"/>
            <a:ext cx="511200" cy="568359"/>
          </a:xfrm>
          <a:prstGeom prst="rect">
            <a:avLst/>
          </a:prstGeom>
        </p:spPr>
      </p:pic>
      <p:pic>
        <p:nvPicPr>
          <p:cNvPr id="43" name="Picture 42">
            <a:hlinkClick r:id="rId8"/>
            <a:extLst>
              <a:ext uri="{FF2B5EF4-FFF2-40B4-BE49-F238E27FC236}">
                <a16:creationId xmlns:a16="http://schemas.microsoft.com/office/drawing/2014/main" id="{AFEF88A6-79DF-42FE-A6AC-58CC7ECFE7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052" y="6200573"/>
            <a:ext cx="488191" cy="511200"/>
          </a:xfrm>
          <a:prstGeom prst="rect">
            <a:avLst/>
          </a:prstGeom>
        </p:spPr>
      </p:pic>
      <p:pic>
        <p:nvPicPr>
          <p:cNvPr id="44" name="Picture 43">
            <a:hlinkClick r:id="rId10"/>
            <a:extLst>
              <a:ext uri="{FF2B5EF4-FFF2-40B4-BE49-F238E27FC236}">
                <a16:creationId xmlns:a16="http://schemas.microsoft.com/office/drawing/2014/main" id="{896116A6-DD8F-48A5-823C-7E78B3E987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448" y="6231434"/>
            <a:ext cx="447812" cy="447812"/>
          </a:xfrm>
          <a:prstGeom prst="rect">
            <a:avLst/>
          </a:prstGeom>
        </p:spPr>
      </p:pic>
      <p:pic>
        <p:nvPicPr>
          <p:cNvPr id="45" name="Picture 44">
            <a:hlinkClick r:id="rId12"/>
            <a:extLst>
              <a:ext uri="{FF2B5EF4-FFF2-40B4-BE49-F238E27FC236}">
                <a16:creationId xmlns:a16="http://schemas.microsoft.com/office/drawing/2014/main" id="{5A51BFA7-4D2B-493B-B968-D6D63D04B5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813" y="6148562"/>
            <a:ext cx="606305" cy="606305"/>
          </a:xfrm>
          <a:prstGeom prst="rect">
            <a:avLst/>
          </a:prstGeom>
        </p:spPr>
      </p:pic>
      <p:pic>
        <p:nvPicPr>
          <p:cNvPr id="46" name="Picture 45">
            <a:hlinkClick r:id="rId14"/>
            <a:extLst>
              <a:ext uri="{FF2B5EF4-FFF2-40B4-BE49-F238E27FC236}">
                <a16:creationId xmlns:a16="http://schemas.microsoft.com/office/drawing/2014/main" id="{A13A3605-FAB7-45A1-8D7C-75BD22A70A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795" y="6244052"/>
            <a:ext cx="581305" cy="266944"/>
          </a:xfrm>
          <a:prstGeom prst="rect">
            <a:avLst/>
          </a:prstGeom>
        </p:spPr>
      </p:pic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E497EB36-B66C-437D-95A1-76B4653E4644}"/>
              </a:ext>
            </a:extLst>
          </p:cNvPr>
          <p:cNvSpPr txBox="1">
            <a:spLocks/>
          </p:cNvSpPr>
          <p:nvPr/>
        </p:nvSpPr>
        <p:spPr>
          <a:xfrm>
            <a:off x="4018046" y="911755"/>
            <a:ext cx="5144503" cy="198706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Microsoft Data Platform MVP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Superuser at Microsoft Power BI Community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10+ years of industry experience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Senior Consultant at Avanade, London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Organiser at DataWeekender conference</a:t>
            </a:r>
            <a:endParaRPr lang="en-GB" sz="1600" dirty="0"/>
          </a:p>
          <a:p>
            <a:endParaRPr lang="en-GB" dirty="0"/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40068CDB-6540-41A3-B47F-B17646CF5A84}"/>
              </a:ext>
            </a:extLst>
          </p:cNvPr>
          <p:cNvSpPr txBox="1">
            <a:spLocks/>
          </p:cNvSpPr>
          <p:nvPr/>
        </p:nvSpPr>
        <p:spPr>
          <a:xfrm>
            <a:off x="4336775" y="3174040"/>
            <a:ext cx="3148379" cy="17848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accent4">
                    <a:lumMod val="50000"/>
                  </a:schemeClr>
                </a:solidFill>
              </a:rPr>
              <a:t>Fun Fact About Me:</a:t>
            </a:r>
          </a:p>
          <a:p>
            <a:pPr marL="0" indent="0" algn="ctr">
              <a:buNone/>
            </a:pPr>
            <a:r>
              <a:rPr lang="en-GB" sz="20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painter and proudly call myself a ‘TechieArtist’ </a:t>
            </a:r>
            <a:r>
              <a:rPr lang="pt-P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😊</a:t>
            </a:r>
            <a:endParaRPr lang="en-GB" sz="1600" dirty="0"/>
          </a:p>
          <a:p>
            <a:endParaRPr lang="en-GB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23E775F-38B5-492A-9B68-7607A60D61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82665" y="4121479"/>
            <a:ext cx="1876366" cy="131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61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69" y="778999"/>
            <a:ext cx="6343650" cy="1325880"/>
          </a:xfrm>
        </p:spPr>
        <p:txBody>
          <a:bodyPr>
            <a:normAutofit/>
          </a:bodyPr>
          <a:lstStyle/>
          <a:p>
            <a:r>
              <a:rPr lang="en-ZA" dirty="0"/>
              <a:t>Agenda </a:t>
            </a:r>
            <a:r>
              <a:rPr lang="en-ZA" sz="2000" dirty="0"/>
              <a:t>(one-slide all-demo)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33610E-012D-4577-9240-79FAC4DB45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4269" y="1441939"/>
            <a:ext cx="7860323" cy="4413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today’s session I will be showing few Power Query basics that could really help a Power BI report builder to start with reporting. Today’s session is use-case based.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1600" b="0" i="0" dirty="0">
                <a:effectLst/>
                <a:latin typeface="Neue Plak"/>
              </a:rPr>
              <a:t>bringing in data using Power Query in Power BI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1600" b="0" i="0" dirty="0">
                <a:effectLst/>
                <a:latin typeface="Neue Plak"/>
              </a:rPr>
              <a:t>going through basic but important data transformations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1600" b="0" i="0" dirty="0">
                <a:effectLst/>
                <a:latin typeface="Neue Plak"/>
              </a:rPr>
              <a:t>leveraging benefits of creating custom, conditional &amp; index columns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1600" b="0" i="0" dirty="0">
                <a:effectLst/>
                <a:latin typeface="Neue Plak"/>
              </a:rPr>
              <a:t>learning basics around Advanced editor code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1600" b="0" i="0" dirty="0">
                <a:effectLst/>
                <a:latin typeface="Neue Plak"/>
              </a:rPr>
              <a:t>along with scenarios where the code from Advanced Editor can be re-used in a flawless way to modify data-source type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1600" b="0" i="0" dirty="0">
                <a:effectLst/>
                <a:latin typeface="Neue Plak"/>
              </a:rPr>
              <a:t>also, how to use existing transformation steps in a new data-source from the old data-source code with small tweaks.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1600" dirty="0">
                <a:latin typeface="Neue Plak"/>
              </a:rPr>
              <a:t>Followed with few Power Query tricks</a:t>
            </a:r>
            <a:endParaRPr lang="en-US" sz="1600" b="0" i="0" dirty="0">
              <a:effectLst/>
              <a:latin typeface="Neue Plak"/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69" y="778999"/>
            <a:ext cx="6343650" cy="1325880"/>
          </a:xfrm>
        </p:spPr>
        <p:txBody>
          <a:bodyPr>
            <a:normAutofit/>
          </a:bodyPr>
          <a:lstStyle/>
          <a:p>
            <a:r>
              <a:rPr lang="en-ZA" dirty="0"/>
              <a:t>resources</a:t>
            </a:r>
            <a:endParaRPr lang="en-ZA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33610E-012D-4577-9240-79FAC4DB45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4269" y="1336431"/>
            <a:ext cx="7860323" cy="44137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For today’s session, I have used multiple freely available datasets.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Disneyland Reviews </a:t>
            </a:r>
            <a:r>
              <a:rPr lang="en-US" sz="2000" dirty="0">
                <a:latin typeface="+mj-lt"/>
              </a:rPr>
              <a:t>– </a:t>
            </a:r>
            <a:r>
              <a:rPr lang="en-US" sz="1600" b="0" i="0" dirty="0">
                <a:effectLst/>
                <a:latin typeface="+mj-lt"/>
              </a:rPr>
              <a:t>The dataset includes 42,000 reviews of 3 Disneyland branches - Paris, California and Hong Kong, posted by visitors on Trip Advisor. </a:t>
            </a:r>
            <a:r>
              <a:rPr lang="en-US" sz="1050" b="0" i="0" dirty="0">
                <a:effectLst/>
                <a:latin typeface="+mj-lt"/>
                <a:hlinkClick r:id="rId2"/>
              </a:rPr>
              <a:t>(</a:t>
            </a:r>
            <a:r>
              <a:rPr lang="en-US" sz="1050" dirty="0">
                <a:latin typeface="+mj-lt"/>
                <a:hlinkClick r:id="rId2"/>
              </a:rPr>
              <a:t>https://www.kaggle.com/arushchillar/disneyland-reviews)</a:t>
            </a:r>
            <a:endParaRPr lang="en-US" sz="1050" dirty="0">
              <a:latin typeface="+mj-lt"/>
            </a:endParaRPr>
          </a:p>
          <a:p>
            <a:pPr marL="0" indent="0">
              <a:buNone/>
            </a:pPr>
            <a:endParaRPr lang="en-US" sz="1050" dirty="0"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Book Reviews </a:t>
            </a:r>
            <a:r>
              <a:rPr lang="en-US" sz="2000" dirty="0">
                <a:latin typeface="+mj-lt"/>
              </a:rPr>
              <a:t>- </a:t>
            </a:r>
            <a:r>
              <a:rPr lang="en-US" sz="1600" b="0" i="0" dirty="0">
                <a:effectLst/>
                <a:latin typeface="+mj-lt"/>
              </a:rPr>
              <a:t>Contains 278,858 users (anonymized but with demographic information) providing 1,149,780 ratings (explicit / implicit) about 271,379 books. </a:t>
            </a:r>
            <a:r>
              <a:rPr lang="en-US" sz="1050" b="0" i="0" dirty="0">
                <a:effectLst/>
                <a:latin typeface="+mj-lt"/>
                <a:hlinkClick r:id="rId3"/>
              </a:rPr>
              <a:t>(https://www.kaggle.com/ruchi798/bookcrossing-dataset)</a:t>
            </a:r>
            <a:endParaRPr lang="en-US" sz="1050" b="0" i="0" dirty="0">
              <a:effectLst/>
              <a:latin typeface="+mj-lt"/>
            </a:endParaRPr>
          </a:p>
          <a:p>
            <a:pPr marL="0" indent="0">
              <a:buNone/>
            </a:pPr>
            <a:endParaRPr lang="en-US" sz="1050" b="0" i="0" dirty="0">
              <a:effectLst/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Transaction History </a:t>
            </a:r>
            <a:r>
              <a:rPr lang="en-US" sz="2000" dirty="0">
                <a:latin typeface="+mj-lt"/>
              </a:rPr>
              <a:t>– </a:t>
            </a:r>
            <a:r>
              <a:rPr lang="en-US" sz="1600" dirty="0">
                <a:latin typeface="+mj-lt"/>
              </a:rPr>
              <a:t>Famous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Adventure-Works </a:t>
            </a:r>
            <a:r>
              <a:rPr lang="en-US" sz="1600" dirty="0">
                <a:latin typeface="+mj-lt"/>
              </a:rPr>
              <a:t>dataset. </a:t>
            </a:r>
            <a:r>
              <a:rPr lang="en-US" sz="1050" dirty="0">
                <a:latin typeface="+mj-lt"/>
                <a:hlinkClick r:id="rId4"/>
              </a:rPr>
              <a:t>(https://docs.microsoft.com/en-us/sql/samples/adventureworks-install-configure?view=sql-server-ver15&amp;tabs=ssms)</a:t>
            </a:r>
            <a:endParaRPr lang="en-US" sz="1050" dirty="0">
              <a:latin typeface="+mj-lt"/>
            </a:endParaRPr>
          </a:p>
          <a:p>
            <a:pPr marL="0" indent="0">
              <a:buNone/>
            </a:pPr>
            <a:endParaRPr lang="en-US" sz="1050" dirty="0"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Players Dataset </a:t>
            </a:r>
            <a:r>
              <a:rPr lang="en-US" sz="2000" dirty="0">
                <a:latin typeface="+mj-lt"/>
              </a:rPr>
              <a:t>- </a:t>
            </a:r>
            <a:r>
              <a:rPr lang="en-US" sz="1600" b="0" i="0" dirty="0">
                <a:effectLst/>
                <a:latin typeface="+mj-lt"/>
              </a:rPr>
              <a:t>Information about ATP players (birthdate, hand, residence, birthplace…). </a:t>
            </a:r>
            <a:r>
              <a:rPr lang="en-US" sz="1050" b="0" i="0" dirty="0">
                <a:effectLst/>
                <a:latin typeface="+mj-lt"/>
                <a:hlinkClick r:id="rId5"/>
              </a:rPr>
              <a:t>(https://www.kaggle.com/romanzdk/atp-players-overviews?select=player_overviews_column_titles.txt)</a:t>
            </a:r>
            <a:endParaRPr lang="en-US" sz="1050" dirty="0">
              <a:latin typeface="+mj-lt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600" b="0" i="0" dirty="0">
              <a:effectLst/>
              <a:latin typeface="Neue Plak"/>
            </a:endParaRPr>
          </a:p>
        </p:txBody>
      </p:sp>
    </p:spTree>
    <p:extLst>
      <p:ext uri="{BB962C8B-B14F-4D97-AF65-F5344CB8AC3E}">
        <p14:creationId xmlns:p14="http://schemas.microsoft.com/office/powerpoint/2010/main" val="2056341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5"/>
            <a:ext cx="6400800" cy="13258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CC402E4-6F36-4057-912C-F159664EBE94}"/>
              </a:ext>
            </a:extLst>
          </p:cNvPr>
          <p:cNvSpPr txBox="1">
            <a:spLocks/>
          </p:cNvSpPr>
          <p:nvPr/>
        </p:nvSpPr>
        <p:spPr>
          <a:xfrm>
            <a:off x="4445792" y="1817162"/>
            <a:ext cx="3757615" cy="13258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Happy to answer any questions!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56B097-4094-44D6-A565-C08EF4E6D31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475" y="3143041"/>
            <a:ext cx="1946247" cy="194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GPPB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tm33968143_Win32_JB_SL_v3" id="{C3D5CE6D-3494-4BBD-B7F5-AA5B348ED394}" vid="{982B489A-C9B1-4FBF-BBC5-D41820D271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7CDCE58-E008-4D50-B18E-ADC19CB290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6D1D862-643C-46A1-A5ED-679CEB6DE2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4F7209-A407-4CFB-9C3E-C69AB93152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28</TotalTime>
  <Words>357</Words>
  <Application>Microsoft Office PowerPoint</Application>
  <PresentationFormat>Widescreen</PresentationFormat>
  <Paragraphs>34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Neue Plak</vt:lpstr>
      <vt:lpstr>Oswald</vt:lpstr>
      <vt:lpstr>Wingdings</vt:lpstr>
      <vt:lpstr>Office Theme</vt:lpstr>
      <vt:lpstr>Global Power Platform Bootcamp 2022 HARARE</vt:lpstr>
      <vt:lpstr>Speaker</vt:lpstr>
      <vt:lpstr>Agenda (one-slide all-demo)</vt:lpstr>
      <vt:lpstr>resources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Jeevarajan Kumar</dc:creator>
  <cp:lastModifiedBy>Pragati Jain</cp:lastModifiedBy>
  <cp:revision>17</cp:revision>
  <dcterms:created xsi:type="dcterms:W3CDTF">2022-02-07T14:48:07Z</dcterms:created>
  <dcterms:modified xsi:type="dcterms:W3CDTF">2022-02-18T18:00:59Z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2022-02-07T14:48:07Z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d4c77efa-b3fc-4097-a93c-bcf917bf3823</vt:lpwstr>
  </property>
  <property fmtid="{D5CDD505-2E9C-101B-9397-08002B2CF9AE}" pid="9" name="MSIP_Label_5fae8262-b78e-4366-8929-a5d6aac95320_ContentBits">
    <vt:lpwstr>0</vt:lpwstr>
  </property>
</Properties>
</file>